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7" r:id="rId2"/>
    <p:sldId id="259" r:id="rId3"/>
    <p:sldId id="260" r:id="rId4"/>
    <p:sldId id="256" r:id="rId5"/>
    <p:sldId id="261" r:id="rId6"/>
    <p:sldId id="258" r:id="rId7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72" d="100"/>
          <a:sy n="72" d="100"/>
        </p:scale>
        <p:origin x="53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08B1E-7563-40A1-8828-A9D89A3F62A2}" type="datetimeFigureOut">
              <a:rPr lang="es-AR" smtClean="0"/>
              <a:t>11/6/2019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F153E-0CE7-42EE-9F71-C642BC75D43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43510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08B1E-7563-40A1-8828-A9D89A3F62A2}" type="datetimeFigureOut">
              <a:rPr lang="es-AR" smtClean="0"/>
              <a:t>11/6/2019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F153E-0CE7-42EE-9F71-C642BC75D43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15189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08B1E-7563-40A1-8828-A9D89A3F62A2}" type="datetimeFigureOut">
              <a:rPr lang="es-AR" smtClean="0"/>
              <a:t>11/6/2019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F153E-0CE7-42EE-9F71-C642BC75D43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40307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08B1E-7563-40A1-8828-A9D89A3F62A2}" type="datetimeFigureOut">
              <a:rPr lang="es-AR" smtClean="0"/>
              <a:t>11/6/2019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F153E-0CE7-42EE-9F71-C642BC75D43D}" type="slidenum">
              <a:rPr lang="es-AR" smtClean="0"/>
              <a:t>‹Nº›</a:t>
            </a:fld>
            <a:endParaRPr lang="es-A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806562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08B1E-7563-40A1-8828-A9D89A3F62A2}" type="datetimeFigureOut">
              <a:rPr lang="es-AR" smtClean="0"/>
              <a:t>11/6/2019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F153E-0CE7-42EE-9F71-C642BC75D43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39654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08B1E-7563-40A1-8828-A9D89A3F62A2}" type="datetimeFigureOut">
              <a:rPr lang="es-AR" smtClean="0"/>
              <a:t>11/6/2019</a:t>
            </a:fld>
            <a:endParaRPr lang="es-A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F153E-0CE7-42EE-9F71-C642BC75D43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877025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08B1E-7563-40A1-8828-A9D89A3F62A2}" type="datetimeFigureOut">
              <a:rPr lang="es-AR" smtClean="0"/>
              <a:t>11/6/2019</a:t>
            </a:fld>
            <a:endParaRPr lang="es-A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F153E-0CE7-42EE-9F71-C642BC75D43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685381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08B1E-7563-40A1-8828-A9D89A3F62A2}" type="datetimeFigureOut">
              <a:rPr lang="es-AR" smtClean="0"/>
              <a:t>11/6/2019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F153E-0CE7-42EE-9F71-C642BC75D43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963162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08B1E-7563-40A1-8828-A9D89A3F62A2}" type="datetimeFigureOut">
              <a:rPr lang="es-AR" smtClean="0"/>
              <a:t>11/6/2019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F153E-0CE7-42EE-9F71-C642BC75D43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23331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08B1E-7563-40A1-8828-A9D89A3F62A2}" type="datetimeFigureOut">
              <a:rPr lang="es-AR" smtClean="0"/>
              <a:t>11/6/2019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F153E-0CE7-42EE-9F71-C642BC75D43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48605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08B1E-7563-40A1-8828-A9D89A3F62A2}" type="datetimeFigureOut">
              <a:rPr lang="es-AR" smtClean="0"/>
              <a:t>11/6/2019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F153E-0CE7-42EE-9F71-C642BC75D43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77930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08B1E-7563-40A1-8828-A9D89A3F62A2}" type="datetimeFigureOut">
              <a:rPr lang="es-AR" smtClean="0"/>
              <a:t>11/6/2019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F153E-0CE7-42EE-9F71-C642BC75D43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22725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08B1E-7563-40A1-8828-A9D89A3F62A2}" type="datetimeFigureOut">
              <a:rPr lang="es-AR" smtClean="0"/>
              <a:t>11/6/2019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F153E-0CE7-42EE-9F71-C642BC75D43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12247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08B1E-7563-40A1-8828-A9D89A3F62A2}" type="datetimeFigureOut">
              <a:rPr lang="es-AR" smtClean="0"/>
              <a:t>11/6/2019</a:t>
            </a:fld>
            <a:endParaRPr lang="es-A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F153E-0CE7-42EE-9F71-C642BC75D43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31169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08B1E-7563-40A1-8828-A9D89A3F62A2}" type="datetimeFigureOut">
              <a:rPr lang="es-AR" smtClean="0"/>
              <a:t>11/6/2019</a:t>
            </a:fld>
            <a:endParaRPr lang="es-A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F153E-0CE7-42EE-9F71-C642BC75D43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90003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08B1E-7563-40A1-8828-A9D89A3F62A2}" type="datetimeFigureOut">
              <a:rPr lang="es-AR" smtClean="0"/>
              <a:t>11/6/2019</a:t>
            </a:fld>
            <a:endParaRPr lang="es-A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F153E-0CE7-42EE-9F71-C642BC75D43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7747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08B1E-7563-40A1-8828-A9D89A3F62A2}" type="datetimeFigureOut">
              <a:rPr lang="es-AR" smtClean="0"/>
              <a:t>11/6/2019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F153E-0CE7-42EE-9F71-C642BC75D43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79883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D108B1E-7563-40A1-8828-A9D89A3F62A2}" type="datetimeFigureOut">
              <a:rPr lang="es-AR" smtClean="0"/>
              <a:t>11/6/2019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DF153E-0CE7-42EE-9F71-C642BC75D43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000412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microsoft.com/office/2007/relationships/hdphoto" Target="../media/hdphoto7.wdp"/><Relationship Id="rId18" Type="http://schemas.openxmlformats.org/officeDocument/2006/relationships/image" Target="../media/image22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19.png"/><Relationship Id="rId17" Type="http://schemas.microsoft.com/office/2007/relationships/hdphoto" Target="../media/hdphoto9.wdp"/><Relationship Id="rId2" Type="http://schemas.openxmlformats.org/officeDocument/2006/relationships/image" Target="../media/image14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5" Type="http://schemas.microsoft.com/office/2007/relationships/hdphoto" Target="../media/hdphoto8.wdp"/><Relationship Id="rId10" Type="http://schemas.openxmlformats.org/officeDocument/2006/relationships/image" Target="../media/image18.png"/><Relationship Id="rId19" Type="http://schemas.microsoft.com/office/2007/relationships/hdphoto" Target="../media/hdphoto10.wdp"/><Relationship Id="rId4" Type="http://schemas.openxmlformats.org/officeDocument/2006/relationships/image" Target="../media/image15.png"/><Relationship Id="rId9" Type="http://schemas.microsoft.com/office/2007/relationships/hdphoto" Target="../media/hdphoto5.wdp"/><Relationship Id="rId1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FC1746E-7625-4507-803B-A73EEB2CDA21}"/>
              </a:ext>
            </a:extLst>
          </p:cNvPr>
          <p:cNvSpPr txBox="1">
            <a:spLocks/>
          </p:cNvSpPr>
          <p:nvPr/>
        </p:nvSpPr>
        <p:spPr>
          <a:xfrm>
            <a:off x="1285461" y="530088"/>
            <a:ext cx="9119219" cy="1030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SMART GLOVE</a:t>
            </a:r>
            <a:endParaRPr lang="es-ES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8810205-356B-4F54-879A-EF6A5E3B472A}"/>
              </a:ext>
            </a:extLst>
          </p:cNvPr>
          <p:cNvSpPr txBox="1"/>
          <p:nvPr/>
        </p:nvSpPr>
        <p:spPr>
          <a:xfrm>
            <a:off x="1415398" y="3311281"/>
            <a:ext cx="864834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Alumnos: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/>
              <a:t>Albero, Federico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/>
              <a:t>Brito, Gonzalo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 err="1"/>
              <a:t>D´Ipólito</a:t>
            </a:r>
            <a:r>
              <a:rPr lang="es-MX" b="1" dirty="0"/>
              <a:t> Agustín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 err="1"/>
              <a:t>Murakoshi</a:t>
            </a:r>
            <a:r>
              <a:rPr lang="es-MX" b="1" dirty="0"/>
              <a:t>, Leandro</a:t>
            </a:r>
          </a:p>
          <a:p>
            <a:r>
              <a:rPr lang="es-MX" b="1" dirty="0"/>
              <a:t>Docente: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/>
              <a:t>Rufino, Juan Pablo</a:t>
            </a:r>
          </a:p>
          <a:p>
            <a:r>
              <a:rPr lang="es-MX" b="1" dirty="0"/>
              <a:t>Instituto Tecnológico San Bonifacio</a:t>
            </a:r>
          </a:p>
          <a:p>
            <a:endParaRPr lang="es-ES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0FEE526C-498A-41E8-B44E-CCC80FCF077B}"/>
              </a:ext>
            </a:extLst>
          </p:cNvPr>
          <p:cNvGrpSpPr/>
          <p:nvPr/>
        </p:nvGrpSpPr>
        <p:grpSpPr>
          <a:xfrm>
            <a:off x="1285461" y="1772395"/>
            <a:ext cx="8915399" cy="3896156"/>
            <a:chOff x="1285461" y="1788467"/>
            <a:chExt cx="8915399" cy="3896156"/>
          </a:xfrm>
        </p:grpSpPr>
        <p:sp>
          <p:nvSpPr>
            <p:cNvPr id="5" name="Marcador de texto 2">
              <a:extLst>
                <a:ext uri="{FF2B5EF4-FFF2-40B4-BE49-F238E27FC236}">
                  <a16:creationId xmlns:a16="http://schemas.microsoft.com/office/drawing/2014/main" id="{07C56A21-B74B-4013-9C67-08FFDACBFC63}"/>
                </a:ext>
              </a:extLst>
            </p:cNvPr>
            <p:cNvSpPr txBox="1">
              <a:spLocks/>
            </p:cNvSpPr>
            <p:nvPr/>
          </p:nvSpPr>
          <p:spPr>
            <a:xfrm>
              <a:off x="1285461" y="1788467"/>
              <a:ext cx="8915399" cy="8604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20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5pPr>
              <a:lvl6pPr marL="2506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9pPr>
            </a:lstStyle>
            <a:p>
              <a:pPr>
                <a:buFont typeface="Wingdings" panose="05000000000000000000" pitchFamily="2" charset="2"/>
                <a:buChar char="Ø"/>
              </a:pPr>
              <a:r>
                <a:rPr lang="es-MX" b="1" dirty="0">
                  <a:solidFill>
                    <a:srgbClr val="FFC000"/>
                  </a:solidFill>
                </a:rPr>
                <a:t>Producto destinado a la comunidad afónica o sordomuda con el fin de poder brindarles una alternativa de comunicación bastante sencilla y amigable para el uso cotidiano.</a:t>
              </a:r>
              <a:endParaRPr lang="es-ES" b="1" dirty="0">
                <a:solidFill>
                  <a:srgbClr val="FFC000"/>
                </a:solidFill>
              </a:endParaRPr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5FCED292-92C2-459A-991B-3BB677274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2431" y="2876920"/>
              <a:ext cx="3748429" cy="280770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16234922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8B526949-5F89-469B-99A1-0D3FCB5A34E2}"/>
              </a:ext>
            </a:extLst>
          </p:cNvPr>
          <p:cNvSpPr txBox="1">
            <a:spLocks/>
          </p:cNvSpPr>
          <p:nvPr/>
        </p:nvSpPr>
        <p:spPr>
          <a:xfrm>
            <a:off x="1341430" y="4666465"/>
            <a:ext cx="8875074" cy="147999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s-MX" sz="3100" b="1" dirty="0"/>
              <a:t>¿Qué beneficio existe para las personas en cuestión?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sz="2100" b="1" dirty="0">
                <a:solidFill>
                  <a:srgbClr val="FFC000"/>
                </a:solidFill>
              </a:rPr>
              <a:t>Por ejemplo, tener que ir a comprar pan y poder decirle al panadero que quiere llevar a pesar de que quien lo atienda no este familiarizado con el lenguaje de señas convencional.</a:t>
            </a:r>
            <a:endParaRPr lang="es-ES" sz="2100" b="1" dirty="0">
              <a:solidFill>
                <a:srgbClr val="FFC000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C6C87EC-D42C-4C37-B1DD-3194E269D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571" y="2669371"/>
            <a:ext cx="2733675" cy="166687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D242708-38A4-47C8-9A94-B358B6575E11}"/>
              </a:ext>
            </a:extLst>
          </p:cNvPr>
          <p:cNvSpPr txBox="1"/>
          <p:nvPr/>
        </p:nvSpPr>
        <p:spPr>
          <a:xfrm>
            <a:off x="1341430" y="859156"/>
            <a:ext cx="9459641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600" b="1" dirty="0"/>
              <a:t>¿Por qué?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MX" b="1" dirty="0">
                <a:solidFill>
                  <a:srgbClr val="FFC000"/>
                </a:solidFill>
              </a:rPr>
              <a:t>Porque el lenguaje de señas no está difundido a nivel global o no es de público </a:t>
            </a:r>
          </a:p>
          <a:p>
            <a:r>
              <a:rPr lang="es-MX" b="1" dirty="0">
                <a:solidFill>
                  <a:srgbClr val="FFC000"/>
                </a:solidFill>
              </a:rPr>
              <a:t>    conocimiento y buscamos una mejor comunicación e integración para las</a:t>
            </a:r>
          </a:p>
          <a:p>
            <a:r>
              <a:rPr lang="es-MX" b="1" dirty="0">
                <a:solidFill>
                  <a:srgbClr val="FFC000"/>
                </a:solidFill>
              </a:rPr>
              <a:t>    personas que sufren de afonía, sordomudez o cualquier otro trastorno de </a:t>
            </a:r>
          </a:p>
          <a:p>
            <a:r>
              <a:rPr lang="es-MX" b="1" dirty="0">
                <a:solidFill>
                  <a:srgbClr val="FFC000"/>
                </a:solidFill>
              </a:rPr>
              <a:t>    comunicación con el resto de la sociedad.</a:t>
            </a:r>
          </a:p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DAAA019-8792-4F82-BE20-F525AD03BA28}"/>
              </a:ext>
            </a:extLst>
          </p:cNvPr>
          <p:cNvSpPr txBox="1"/>
          <p:nvPr/>
        </p:nvSpPr>
        <p:spPr>
          <a:xfrm>
            <a:off x="1341430" y="2616617"/>
            <a:ext cx="635594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600" b="1" dirty="0"/>
              <a:t>¿Qué se quiere hacer?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MX" b="1" dirty="0">
                <a:solidFill>
                  <a:srgbClr val="FFC000"/>
                </a:solidFill>
              </a:rPr>
              <a:t>Crear un lenguaje alternativo de comunicación</a:t>
            </a:r>
          </a:p>
          <a:p>
            <a:r>
              <a:rPr lang="es-MX" b="1" dirty="0">
                <a:solidFill>
                  <a:srgbClr val="FFC000"/>
                </a:solidFill>
              </a:rPr>
              <a:t>    (SAC) con el objetivo de recuperar y desarrollar la </a:t>
            </a:r>
          </a:p>
          <a:p>
            <a:r>
              <a:rPr lang="es-MX" b="1" dirty="0">
                <a:solidFill>
                  <a:srgbClr val="FFC000"/>
                </a:solidFill>
              </a:rPr>
              <a:t>    capacidad de comunicación de la cual carecen </a:t>
            </a:r>
          </a:p>
          <a:p>
            <a:r>
              <a:rPr lang="es-MX" b="1" dirty="0">
                <a:solidFill>
                  <a:srgbClr val="FFC000"/>
                </a:solidFill>
              </a:rPr>
              <a:t>    los usurarios.</a:t>
            </a:r>
          </a:p>
        </p:txBody>
      </p:sp>
    </p:spTree>
    <p:extLst>
      <p:ext uri="{BB962C8B-B14F-4D97-AF65-F5344CB8AC3E}">
        <p14:creationId xmlns:p14="http://schemas.microsoft.com/office/powerpoint/2010/main" val="36604829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BE2036-EFC0-44BF-8B5E-9BB58CB1D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394102"/>
            <a:ext cx="9330226" cy="1400530"/>
          </a:xfrm>
        </p:spPr>
        <p:txBody>
          <a:bodyPr/>
          <a:lstStyle/>
          <a:p>
            <a:r>
              <a:rPr lang="es-ES" b="1" dirty="0"/>
              <a:t>CASO JORGE RIVAS CUADRIPLEGICO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C82643-D28A-4184-8DDC-7CB29CC29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15812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b="1" dirty="0">
                <a:solidFill>
                  <a:srgbClr val="FFC000"/>
                </a:solidFill>
                <a:cs typeface="Times New Roman" pitchFamily="18" charset="0"/>
              </a:rPr>
              <a:t>Su mente seguía funcionando, pero su cuerpo ya no.</a:t>
            </a:r>
            <a:br>
              <a:rPr lang="es-MX" b="1" dirty="0">
                <a:solidFill>
                  <a:srgbClr val="FFC000"/>
                </a:solidFill>
                <a:cs typeface="Times New Roman" pitchFamily="18" charset="0"/>
              </a:rPr>
            </a:br>
            <a:r>
              <a:rPr lang="es-MX" b="1" dirty="0">
                <a:solidFill>
                  <a:srgbClr val="FFC000"/>
                </a:solidFill>
                <a:cs typeface="Times New Roman" pitchFamily="18" charset="0"/>
              </a:rPr>
              <a:t>El </a:t>
            </a:r>
            <a:r>
              <a:rPr lang="es-MX" b="1" dirty="0" err="1">
                <a:solidFill>
                  <a:srgbClr val="FFC000"/>
                </a:solidFill>
                <a:cs typeface="Times New Roman" pitchFamily="18" charset="0"/>
              </a:rPr>
              <a:t>ex-diputado</a:t>
            </a:r>
            <a:r>
              <a:rPr lang="es-MX" b="1" dirty="0">
                <a:solidFill>
                  <a:srgbClr val="FFC000"/>
                </a:solidFill>
                <a:cs typeface="Times New Roman" pitchFamily="18" charset="0"/>
              </a:rPr>
              <a:t> pudo salir adelante</a:t>
            </a:r>
            <a:r>
              <a:rPr lang="es-ES" b="1" dirty="0">
                <a:solidFill>
                  <a:srgbClr val="FFC000"/>
                </a:solidFill>
                <a:cs typeface="Times New Roman" pitchFamily="18" charset="0"/>
              </a:rPr>
              <a:t> gracias a un software que le posibilito la comunicación  con el resto de las personas mediante un sistema que se basa en las únicas dos partes del cuerpo que puede articular Rivas: su dedo índice y su cuello.</a:t>
            </a:r>
            <a:endParaRPr lang="es-ES" b="1" dirty="0">
              <a:solidFill>
                <a:srgbClr val="FFC00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E06E9F9-C3BA-4AF7-A31B-54EE3BD5D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152" y="3997185"/>
            <a:ext cx="4438273" cy="17497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36267BF-3B65-4D66-9A88-1DC8C374C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612" y="3439972"/>
            <a:ext cx="3467100" cy="24963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2946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mutismo selectiv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949" y="2891261"/>
            <a:ext cx="4165872" cy="27772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88869" y="331304"/>
            <a:ext cx="9144000" cy="2246811"/>
          </a:xfrm>
        </p:spPr>
        <p:txBody>
          <a:bodyPr/>
          <a:lstStyle/>
          <a:p>
            <a:r>
              <a:rPr lang="es-A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CASO DE MUTISMO SELECTIVO EN NIÑO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88869" y="2891261"/>
            <a:ext cx="5231201" cy="3243929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s-AR" b="1" dirty="0">
                <a:solidFill>
                  <a:schemeClr val="accent3"/>
                </a:solidFill>
              </a:rPr>
              <a:t>Situación: Niño de 5 años, solo habla con los padres.</a:t>
            </a:r>
          </a:p>
          <a:p>
            <a:endParaRPr lang="es-AR" b="1" dirty="0">
              <a:solidFill>
                <a:schemeClr val="accent3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AR" b="1" dirty="0">
                <a:solidFill>
                  <a:schemeClr val="accent3"/>
                </a:solidFill>
              </a:rPr>
              <a:t>influyentes: padre tímido y madre sobreprotectora, cuando quedaba mudo hablaban por el.</a:t>
            </a:r>
          </a:p>
          <a:p>
            <a:endParaRPr lang="es-AR" sz="2400" b="1" dirty="0">
              <a:solidFill>
                <a:schemeClr val="accent3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AR" b="1" dirty="0">
                <a:solidFill>
                  <a:schemeClr val="accent3"/>
                </a:solidFill>
              </a:rPr>
              <a:t>Tratado médico: practicó comunicarse con dibujos o señales hasta recuperar el habla de forma muy gradual</a:t>
            </a:r>
          </a:p>
        </p:txBody>
      </p:sp>
    </p:spTree>
    <p:extLst>
      <p:ext uri="{BB962C8B-B14F-4D97-AF65-F5344CB8AC3E}">
        <p14:creationId xmlns:p14="http://schemas.microsoft.com/office/powerpoint/2010/main" val="8144930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5AAD8C-967A-4591-85CB-E1D8A26AC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600" b="1" dirty="0"/>
              <a:t>UN CASO DE AYUDA PARA LA COMUNIDAD MUDA Y/O SORDA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36FCDB-917E-46C2-A001-A6B761AD1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6890" y="1931592"/>
            <a:ext cx="6556445" cy="4195481"/>
          </a:xfrm>
        </p:spPr>
        <p:txBody>
          <a:bodyPr>
            <a:normAutofit/>
          </a:bodyPr>
          <a:lstStyle/>
          <a:p>
            <a:r>
              <a:rPr lang="es-ES" sz="1800" b="1" dirty="0">
                <a:solidFill>
                  <a:schemeClr val="accent3"/>
                </a:solidFill>
              </a:rPr>
              <a:t>MATEO SALVATTO DESDE MUY CHICO ESTUVO RELACIONADO CON CHICOS Y GENTE, LA CUAL SE VIO AFECTADA POR ALGUNA DE ESTAS CONDICIONES, DEBIDO A QUE SU MADRE ES PROFESORA DE SORDOS E INTÉRPRETES. POR ESTO MATEO CON TAN SOLO 18 AÑOS INVENTO UNA APP CON     LA CUAL LOS SORDOS  Y MUDOS PUEDEN COMUNICARSE CON LA SOCIEDAD.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64804BE-57E7-4C46-9697-7E82E3E15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86" b="100000" l="1172" r="9785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8469" y="4150658"/>
            <a:ext cx="2027583" cy="2027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D4B0646-1F3F-4E7C-93AD-8475ED765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6888" y="2052918"/>
            <a:ext cx="3096643" cy="38708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770FE5F-ED56-48B1-A258-D1C0CA1377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8288" y="4102959"/>
            <a:ext cx="3236913" cy="18207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11470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062BD9-81EB-40D5-8BDD-4E406B129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271" y="845968"/>
            <a:ext cx="6161885" cy="1400530"/>
          </a:xfrm>
        </p:spPr>
        <p:txBody>
          <a:bodyPr/>
          <a:lstStyle/>
          <a:p>
            <a:r>
              <a:rPr lang="es-E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SOBRE EL PROYECTO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74066B69-218E-483D-91B9-E131423039A0}"/>
              </a:ext>
            </a:extLst>
          </p:cNvPr>
          <p:cNvGrpSpPr/>
          <p:nvPr/>
        </p:nvGrpSpPr>
        <p:grpSpPr>
          <a:xfrm>
            <a:off x="1278060" y="1758578"/>
            <a:ext cx="3312000" cy="2033444"/>
            <a:chOff x="385239" y="1335417"/>
            <a:chExt cx="3312000" cy="2033444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26F78F7B-3E49-4B1E-836D-8B93ED499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734" b="92202" l="8667" r="91000">
                          <a14:foregroundMark x1="8667" y1="58486" x2="8667" y2="58486"/>
                          <a14:foregroundMark x1="91000" y1="39908" x2="91000" y2="39908"/>
                          <a14:foregroundMark x1="53500" y1="5963" x2="53500" y2="5963"/>
                          <a14:foregroundMark x1="47667" y1="92202" x2="47667" y2="9220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2081" y="1335417"/>
              <a:ext cx="2798317" cy="2033444"/>
            </a:xfrm>
            <a:prstGeom prst="rect">
              <a:avLst/>
            </a:prstGeom>
          </p:spPr>
        </p:pic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B6968616-900A-4566-9039-F8D6A26C50DB}"/>
                </a:ext>
              </a:extLst>
            </p:cNvPr>
            <p:cNvSpPr/>
            <p:nvPr/>
          </p:nvSpPr>
          <p:spPr>
            <a:xfrm>
              <a:off x="385239" y="2016015"/>
              <a:ext cx="3312000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28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ARDUINO</a:t>
              </a:r>
            </a:p>
          </p:txBody>
        </p: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13F28697-7615-4A7B-BA1D-AD71BAD8A535}"/>
              </a:ext>
            </a:extLst>
          </p:cNvPr>
          <p:cNvGrpSpPr/>
          <p:nvPr/>
        </p:nvGrpSpPr>
        <p:grpSpPr>
          <a:xfrm>
            <a:off x="1992829" y="4301080"/>
            <a:ext cx="2329484" cy="1939146"/>
            <a:chOff x="2275656" y="3020318"/>
            <a:chExt cx="2329484" cy="1939146"/>
          </a:xfrm>
        </p:grpSpPr>
        <p:pic>
          <p:nvPicPr>
            <p:cNvPr id="14" name="Picture 6" descr="Resultado de imagen para micro switch">
              <a:extLst>
                <a:ext uri="{FF2B5EF4-FFF2-40B4-BE49-F238E27FC236}">
                  <a16:creationId xmlns:a16="http://schemas.microsoft.com/office/drawing/2014/main" id="{537AF95E-9BFA-4009-8D73-87B201C82F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094" b="93125" l="10000" r="90000">
                          <a14:foregroundMark x1="20781" y1="93125" x2="20781" y2="93125"/>
                          <a14:foregroundMark x1="54688" y1="18594" x2="54688" y2="18594"/>
                          <a14:foregroundMark x1="47500" y1="17969" x2="47500" y2="17969"/>
                          <a14:foregroundMark x1="77656" y1="6094" x2="77656" y2="60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12817">
              <a:off x="3336249" y="3020318"/>
              <a:ext cx="878544" cy="878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FB94B4F2-6163-45EC-AAD3-F83A193E0726}"/>
                </a:ext>
              </a:extLst>
            </p:cNvPr>
            <p:cNvGrpSpPr/>
            <p:nvPr/>
          </p:nvGrpSpPr>
          <p:grpSpPr>
            <a:xfrm>
              <a:off x="2492907" y="3271878"/>
              <a:ext cx="1675649" cy="1687586"/>
              <a:chOff x="2480569" y="3265981"/>
              <a:chExt cx="1675649" cy="1687586"/>
            </a:xfrm>
          </p:grpSpPr>
          <p:pic>
            <p:nvPicPr>
              <p:cNvPr id="1030" name="Picture 6" descr="Resultado de imagen para micro switch">
                <a:extLst>
                  <a:ext uri="{FF2B5EF4-FFF2-40B4-BE49-F238E27FC236}">
                    <a16:creationId xmlns:a16="http://schemas.microsoft.com/office/drawing/2014/main" id="{9EC96294-62C1-4EA8-BA66-DF8B6635CA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6094" b="93125" l="10000" r="90000">
                            <a14:foregroundMark x1="20781" y1="93125" x2="20781" y2="93125"/>
                            <a14:foregroundMark x1="54688" y1="18594" x2="54688" y2="18594"/>
                            <a14:foregroundMark x1="47500" y1="17969" x2="47500" y2="17969"/>
                            <a14:foregroundMark x1="77656" y1="6094" x2="77656" y2="609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310226">
                <a:off x="2480569" y="3265981"/>
                <a:ext cx="1086631" cy="10828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6" descr="Resultado de imagen para micro switch">
                <a:extLst>
                  <a:ext uri="{FF2B5EF4-FFF2-40B4-BE49-F238E27FC236}">
                    <a16:creationId xmlns:a16="http://schemas.microsoft.com/office/drawing/2014/main" id="{6E31839A-4001-46B1-B19E-789676C0BA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094" b="93125" l="10000" r="90000">
                            <a14:foregroundMark x1="20781" y1="93125" x2="20781" y2="93125"/>
                            <a14:foregroundMark x1="54688" y1="18594" x2="54688" y2="18594"/>
                            <a14:foregroundMark x1="47500" y1="17969" x2="47500" y2="17969"/>
                            <a14:foregroundMark x1="77656" y1="6094" x2="77656" y2="609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55213" y="3970229"/>
                <a:ext cx="567190" cy="5652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6" descr="Resultado de imagen para micro switch">
                <a:extLst>
                  <a:ext uri="{FF2B5EF4-FFF2-40B4-BE49-F238E27FC236}">
                    <a16:creationId xmlns:a16="http://schemas.microsoft.com/office/drawing/2014/main" id="{A5DC4A45-EB8C-49EC-85EE-66C8FA0D61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094" b="93125" l="10000" r="90000">
                            <a14:foregroundMark x1="20781" y1="93125" x2="20781" y2="93125"/>
                            <a14:foregroundMark x1="54688" y1="18594" x2="54688" y2="18594"/>
                            <a14:foregroundMark x1="47500" y1="17969" x2="47500" y2="17969"/>
                            <a14:foregroundMark x1="77656" y1="6094" x2="77656" y2="609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404440">
                <a:off x="3397238" y="3590336"/>
                <a:ext cx="758980" cy="7563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6" descr="Resultado de imagen para micro switch">
                <a:extLst>
                  <a:ext uri="{FF2B5EF4-FFF2-40B4-BE49-F238E27FC236}">
                    <a16:creationId xmlns:a16="http://schemas.microsoft.com/office/drawing/2014/main" id="{DD740798-C22E-4C7E-A1CD-AF431CBB21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6094" b="93125" l="10000" r="90000">
                            <a14:foregroundMark x1="20781" y1="93125" x2="20781" y2="93125"/>
                            <a14:foregroundMark x1="54688" y1="18594" x2="54688" y2="18594"/>
                            <a14:foregroundMark x1="47500" y1="17969" x2="47500" y2="17969"/>
                            <a14:foregroundMark x1="77656" y1="6094" x2="77656" y2="609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628691">
                <a:off x="3222930" y="4025643"/>
                <a:ext cx="931147" cy="9279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DC27218D-B38E-4E18-9FB0-634A78DDA223}"/>
                </a:ext>
              </a:extLst>
            </p:cNvPr>
            <p:cNvSpPr/>
            <p:nvPr/>
          </p:nvSpPr>
          <p:spPr>
            <a:xfrm>
              <a:off x="2275656" y="3726367"/>
              <a:ext cx="2329484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4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MICROSWITCH</a:t>
              </a:r>
              <a:endParaRPr lang="es-E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3C69CA12-73FF-4420-BA7E-A520A2B48903}"/>
              </a:ext>
            </a:extLst>
          </p:cNvPr>
          <p:cNvGrpSpPr/>
          <p:nvPr/>
        </p:nvGrpSpPr>
        <p:grpSpPr>
          <a:xfrm>
            <a:off x="374814" y="3553450"/>
            <a:ext cx="1931636" cy="1433063"/>
            <a:chOff x="657956" y="4413049"/>
            <a:chExt cx="1931636" cy="1433063"/>
          </a:xfrm>
        </p:grpSpPr>
        <p:pic>
          <p:nvPicPr>
            <p:cNvPr id="1034" name="Picture 10" descr="Resultado de imagen para bateria de lion">
              <a:extLst>
                <a:ext uri="{FF2B5EF4-FFF2-40B4-BE49-F238E27FC236}">
                  <a16:creationId xmlns:a16="http://schemas.microsoft.com/office/drawing/2014/main" id="{E3C00CBE-D1FC-4DBD-B210-01B76AEF8A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5738" b="90984" l="667" r="98000">
                          <a14:foregroundMark x1="3333" y1="56967" x2="3333" y2="56967"/>
                          <a14:foregroundMark x1="17667" y1="85656" x2="17667" y2="85656"/>
                          <a14:foregroundMark x1="52000" y1="37295" x2="52000" y2="37295"/>
                          <a14:foregroundMark x1="37333" y1="36475" x2="37333" y2="36475"/>
                          <a14:foregroundMark x1="21333" y1="91803" x2="21333" y2="91803"/>
                          <a14:foregroundMark x1="12667" y1="88934" x2="12667" y2="88934"/>
                          <a14:foregroundMark x1="92333" y1="31148" x2="92333" y2="31148"/>
                          <a14:foregroundMark x1="81667" y1="5738" x2="81667" y2="5738"/>
                          <a14:foregroundMark x1="98000" y1="33607" x2="98000" y2="33607"/>
                          <a14:foregroundMark x1="51333" y1="38525" x2="51333" y2="38525"/>
                          <a14:foregroundMark x1="667" y1="70492" x2="667" y2="7049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956" y="4413049"/>
              <a:ext cx="1761963" cy="14330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478C8E24-3908-4DA9-84BB-F502EB51686E}"/>
                </a:ext>
              </a:extLst>
            </p:cNvPr>
            <p:cNvSpPr/>
            <p:nvPr/>
          </p:nvSpPr>
          <p:spPr>
            <a:xfrm>
              <a:off x="1018329" y="5024526"/>
              <a:ext cx="157126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8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BATERIA</a:t>
              </a:r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ECE32D4-966D-4966-ABFC-FA4B263AF0CA}"/>
              </a:ext>
            </a:extLst>
          </p:cNvPr>
          <p:cNvGrpSpPr/>
          <p:nvPr/>
        </p:nvGrpSpPr>
        <p:grpSpPr>
          <a:xfrm>
            <a:off x="4191178" y="2350245"/>
            <a:ext cx="3621837" cy="3429274"/>
            <a:chOff x="4170826" y="2091396"/>
            <a:chExt cx="3248005" cy="3123839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AF8F83E8-9E6B-4134-92D9-3D020BFC7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9607" b="89738" l="5022" r="93450">
                          <a14:foregroundMark x1="5240" y1="40611" x2="5240" y2="40611"/>
                          <a14:foregroundMark x1="63100" y1="52838" x2="63100" y2="52838"/>
                          <a14:foregroundMark x1="73799" y1="11135" x2="73799" y2="11135"/>
                          <a14:foregroundMark x1="80786" y1="11135" x2="80786" y2="11135"/>
                          <a14:foregroundMark x1="70306" y1="12009" x2="70306" y2="12009"/>
                          <a14:foregroundMark x1="93450" y1="43013" x2="93450" y2="43013"/>
                          <a14:foregroundMark x1="76201" y1="88646" x2="76201" y2="88646"/>
                          <a14:foregroundMark x1="41485" y1="88646" x2="41485" y2="886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50922" y="2091396"/>
              <a:ext cx="2798317" cy="279831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9D3520E6-DAF2-49F6-ACD6-03E76609E65A}"/>
                </a:ext>
              </a:extLst>
            </p:cNvPr>
            <p:cNvSpPr/>
            <p:nvPr/>
          </p:nvSpPr>
          <p:spPr>
            <a:xfrm>
              <a:off x="4170826" y="4291905"/>
              <a:ext cx="324800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54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GUANTES</a:t>
              </a:r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1311AD36-32BA-418E-B55A-7145ACECEADE}"/>
              </a:ext>
            </a:extLst>
          </p:cNvPr>
          <p:cNvGrpSpPr/>
          <p:nvPr/>
        </p:nvGrpSpPr>
        <p:grpSpPr>
          <a:xfrm>
            <a:off x="7254603" y="2052815"/>
            <a:ext cx="3267241" cy="1983012"/>
            <a:chOff x="7254603" y="2052815"/>
            <a:chExt cx="3267241" cy="1983012"/>
          </a:xfrm>
        </p:grpSpPr>
        <p:pic>
          <p:nvPicPr>
            <p:cNvPr id="1032" name="Picture 8" descr="Resultado de imagen para bluetooth hc 05">
              <a:extLst>
                <a:ext uri="{FF2B5EF4-FFF2-40B4-BE49-F238E27FC236}">
                  <a16:creationId xmlns:a16="http://schemas.microsoft.com/office/drawing/2014/main" id="{28E0927A-22D5-45CE-8B22-9A21CDEF4C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9607" b="89738" l="6332" r="92140">
                          <a14:foregroundMark x1="6550" y1="49563" x2="6550" y2="49563"/>
                          <a14:foregroundMark x1="92140" y1="37773" x2="92140" y2="377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1941" y="2052815"/>
              <a:ext cx="1983012" cy="1983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6249697E-5404-43BC-B766-04099FFEF84F}"/>
                </a:ext>
              </a:extLst>
            </p:cNvPr>
            <p:cNvSpPr/>
            <p:nvPr/>
          </p:nvSpPr>
          <p:spPr>
            <a:xfrm>
              <a:off x="7254603" y="2233143"/>
              <a:ext cx="3267241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4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MODULO BLUETOOTH</a:t>
              </a:r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5293A1FC-D5E2-4C77-A3B7-1F2046FB5BA0}"/>
              </a:ext>
            </a:extLst>
          </p:cNvPr>
          <p:cNvGrpSpPr/>
          <p:nvPr/>
        </p:nvGrpSpPr>
        <p:grpSpPr>
          <a:xfrm>
            <a:off x="7522003" y="3206385"/>
            <a:ext cx="4324918" cy="3064940"/>
            <a:chOff x="7522003" y="3206385"/>
            <a:chExt cx="4324918" cy="3064940"/>
          </a:xfrm>
        </p:grpSpPr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C0AEE17F-EB89-4B70-B5A6-B8089E423408}"/>
                </a:ext>
              </a:extLst>
            </p:cNvPr>
            <p:cNvGrpSpPr/>
            <p:nvPr/>
          </p:nvGrpSpPr>
          <p:grpSpPr>
            <a:xfrm>
              <a:off x="7522003" y="4269982"/>
              <a:ext cx="2732440" cy="2001343"/>
              <a:chOff x="7128588" y="3783152"/>
              <a:chExt cx="2732440" cy="2001343"/>
            </a:xfrm>
          </p:grpSpPr>
          <p:pic>
            <p:nvPicPr>
              <p:cNvPr id="1028" name="Picture 4" descr="Resultado de imagen para speaker electronica">
                <a:extLst>
                  <a:ext uri="{FF2B5EF4-FFF2-40B4-BE49-F238E27FC236}">
                    <a16:creationId xmlns:a16="http://schemas.microsoft.com/office/drawing/2014/main" id="{3422D675-B3D2-4FAD-A169-016C2F12D2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92571" y="3783152"/>
                <a:ext cx="2668457" cy="20013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D043B139-DDAF-426B-9BF4-EDD6D5C2A10B}"/>
                  </a:ext>
                </a:extLst>
              </p:cNvPr>
              <p:cNvSpPr/>
              <p:nvPr/>
            </p:nvSpPr>
            <p:spPr>
              <a:xfrm>
                <a:off x="7128588" y="4615836"/>
                <a:ext cx="2571016" cy="52322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s-ES" sz="2800" b="1" cap="none" spc="0" dirty="0">
                    <a:ln w="6600">
                      <a:solidFill>
                        <a:schemeClr val="accent2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dist="38100" dir="2700000" algn="tl" rotWithShape="0">
                        <a:schemeClr val="accent2"/>
                      </a:outerShdw>
                    </a:effectLst>
                  </a:rPr>
                  <a:t>SPEAKER</a:t>
                </a:r>
              </a:p>
            </p:txBody>
          </p:sp>
        </p:grpSp>
        <p:grpSp>
          <p:nvGrpSpPr>
            <p:cNvPr id="24" name="Grupo 23">
              <a:extLst>
                <a:ext uri="{FF2B5EF4-FFF2-40B4-BE49-F238E27FC236}">
                  <a16:creationId xmlns:a16="http://schemas.microsoft.com/office/drawing/2014/main" id="{D469DE27-6724-4482-9B15-8D402759F34A}"/>
                </a:ext>
              </a:extLst>
            </p:cNvPr>
            <p:cNvGrpSpPr/>
            <p:nvPr/>
          </p:nvGrpSpPr>
          <p:grpSpPr>
            <a:xfrm>
              <a:off x="8777464" y="3206385"/>
              <a:ext cx="3069457" cy="2085934"/>
              <a:chOff x="8850527" y="3043647"/>
              <a:chExt cx="3069457" cy="2085934"/>
            </a:xfrm>
          </p:grpSpPr>
          <p:pic>
            <p:nvPicPr>
              <p:cNvPr id="6" name="Imagen 5">
                <a:extLst>
                  <a:ext uri="{FF2B5EF4-FFF2-40B4-BE49-F238E27FC236}">
                    <a16:creationId xmlns:a16="http://schemas.microsoft.com/office/drawing/2014/main" id="{50367AC5-CB08-42C6-9E18-7A50114106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7254" b="90674" l="5986" r="91197">
                            <a14:foregroundMark x1="7042" y1="57513" x2="7042" y2="57513"/>
                            <a14:foregroundMark x1="30634" y1="7254" x2="30634" y2="7254"/>
                            <a14:foregroundMark x1="91549" y1="33679" x2="91549" y2="33679"/>
                            <a14:foregroundMark x1="74296" y1="90674" x2="74296" y2="90674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850527" y="3043647"/>
                <a:ext cx="3069457" cy="2085934"/>
              </a:xfrm>
              <a:prstGeom prst="rect">
                <a:avLst/>
              </a:prstGeom>
            </p:spPr>
          </p:pic>
          <p:sp>
            <p:nvSpPr>
              <p:cNvPr id="18" name="Rectángulo 17">
                <a:extLst>
                  <a:ext uri="{FF2B5EF4-FFF2-40B4-BE49-F238E27FC236}">
                    <a16:creationId xmlns:a16="http://schemas.microsoft.com/office/drawing/2014/main" id="{5A78050B-1D68-49CA-B74E-4CEF68215ED0}"/>
                  </a:ext>
                </a:extLst>
              </p:cNvPr>
              <p:cNvSpPr/>
              <p:nvPr/>
            </p:nvSpPr>
            <p:spPr>
              <a:xfrm>
                <a:off x="9009112" y="3565417"/>
                <a:ext cx="2409634" cy="64633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s-ES" sz="3600" b="1" cap="none" spc="0" dirty="0">
                    <a:ln w="6600">
                      <a:solidFill>
                        <a:schemeClr val="accent2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dist="38100" dir="2700000" algn="tl" rotWithShape="0">
                        <a:schemeClr val="accent2"/>
                      </a:outerShdw>
                    </a:effectLst>
                  </a:rPr>
                  <a:t>PANTALLA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489058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185</TotalTime>
  <Words>335</Words>
  <Application>Microsoft Office PowerPoint</Application>
  <PresentationFormat>Panorámica</PresentationFormat>
  <Paragraphs>40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Arial</vt:lpstr>
      <vt:lpstr>Century Gothic</vt:lpstr>
      <vt:lpstr>Wingdings</vt:lpstr>
      <vt:lpstr>Wingdings 3</vt:lpstr>
      <vt:lpstr>Ion</vt:lpstr>
      <vt:lpstr>Presentación de PowerPoint</vt:lpstr>
      <vt:lpstr>Presentación de PowerPoint</vt:lpstr>
      <vt:lpstr>CASO JORGE RIVAS CUADRIPLEGICO</vt:lpstr>
      <vt:lpstr>CASO DE MUTISMO SELECTIVO EN NIÑO</vt:lpstr>
      <vt:lpstr>UN CASO DE AYUDA PARA LA COMUNIDAD MUDA Y/O SORDA</vt:lpstr>
      <vt:lpstr>SOBRE EL PROYECTO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Caso de mutismo selectivo en niño.</dc:title>
  <dc:creator>Agistin</dc:creator>
  <cp:lastModifiedBy>Leandro Murakoshi</cp:lastModifiedBy>
  <cp:revision>15</cp:revision>
  <dcterms:created xsi:type="dcterms:W3CDTF">2019-05-14T21:51:17Z</dcterms:created>
  <dcterms:modified xsi:type="dcterms:W3CDTF">2019-06-12T02:13:16Z</dcterms:modified>
</cp:coreProperties>
</file>